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318" r:id="rId5"/>
    <p:sldId id="409" r:id="rId6"/>
    <p:sldId id="395" r:id="rId7"/>
    <p:sldId id="381" r:id="rId8"/>
    <p:sldId id="410" r:id="rId9"/>
    <p:sldId id="385" r:id="rId10"/>
    <p:sldId id="378" r:id="rId11"/>
    <p:sldId id="386" r:id="rId12"/>
    <p:sldId id="38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4"/>
    <a:srgbClr val="D7D2CB"/>
    <a:srgbClr val="F1EFED"/>
    <a:srgbClr val="8A0008"/>
    <a:srgbClr val="E31B23"/>
    <a:srgbClr val="FC545C"/>
    <a:srgbClr val="373234"/>
    <a:srgbClr val="696567"/>
    <a:srgbClr val="FFFFFF"/>
    <a:srgbClr val="F32A7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0828FC-7D42-43B6-9F4F-8143F558C987}" v="1" dt="2025-10-16T10:54:57.703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75" autoAdjust="0"/>
    <p:restoredTop sz="74341" autoAdjust="0"/>
  </p:normalViewPr>
  <p:slideViewPr>
    <p:cSldViewPr snapToGrid="0">
      <p:cViewPr varScale="1">
        <p:scale>
          <a:sx n="63" d="100"/>
          <a:sy n="63" d="100"/>
        </p:scale>
        <p:origin x="50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i Tomlinson" userId="e76ba389-74dd-4eca-9c14-31753fa7139d" providerId="ADAL" clId="{16A08A37-8542-4EA5-9490-09A5BDD0C9B5}"/>
    <pc:docChg chg="mod">
      <pc:chgData name="Georgi Tomlinson" userId="e76ba389-74dd-4eca-9c14-31753fa7139d" providerId="ADAL" clId="{16A08A37-8542-4EA5-9490-09A5BDD0C9B5}" dt="2025-10-08T00:45:22.959" v="0" actId="33475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98E2C6-E038-7205-01EE-C79417379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B9625E-7C49-76F1-78A7-72DB8D83E0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FEB71E-4AF5-03D3-FCDF-9774EF530D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4DDD42-6EAB-5B09-AD12-DB6735996A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9558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8BBEB-A615-460E-D56F-C916C1620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6D2B57-1277-ADD7-36E1-455E6A1140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3CE663-D024-86E3-25FE-39352698B0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Notes:</a:t>
            </a:r>
          </a:p>
          <a:p>
            <a:r>
              <a:rPr lang="en-AU" dirty="0"/>
              <a:t>Image taken from AS1100.101. Those dimension lines marked * present the ISO recommended practice, but it may be desirable for clarity to omit the line between projection lines as shown by that marked ƚ . The detail information of the leaders, arrowheads and line sizes are provided in AS 1100.101. </a:t>
            </a:r>
          </a:p>
          <a:p>
            <a:endParaRPr lang="en-AU" dirty="0"/>
          </a:p>
          <a:p>
            <a:r>
              <a:rPr lang="en-AU" dirty="0"/>
              <a:t>Reference:</a:t>
            </a:r>
          </a:p>
          <a:p>
            <a:r>
              <a:rPr lang="en-US" i="1" dirty="0"/>
              <a:t>1. AS 1100.101 Technical drawing, Part 101: General principles</a:t>
            </a:r>
            <a:r>
              <a:rPr lang="en-US" dirty="0"/>
              <a:t>. 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EAEFC-AD16-999A-7350-F5B2742DF1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0383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06087-66F1-8703-79B2-A07A9D5FF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95DD2F-0E0D-E912-F8A0-1FB5D16D5D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011CAA-EC44-61D7-62EA-9D4D56AAEF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Notes:</a:t>
            </a:r>
          </a:p>
          <a:p>
            <a:r>
              <a:rPr lang="en-AU" dirty="0"/>
              <a:t>The table above shows the common dimensioning symbols used in technical drawings. Standard dimensioning symbols in technical drawings are crucial for </a:t>
            </a:r>
            <a:r>
              <a:rPr lang="en-AU" b="1" dirty="0"/>
              <a:t>clarity, accuracy, and efficiency</a:t>
            </a:r>
            <a:r>
              <a:rPr lang="en-AU" dirty="0"/>
              <a:t>.</a:t>
            </a:r>
          </a:p>
          <a:p>
            <a:endParaRPr lang="en-AU" dirty="0"/>
          </a:p>
          <a:p>
            <a:r>
              <a:rPr lang="en-AU" b="1" dirty="0"/>
              <a:t>1. Standardization</a:t>
            </a:r>
            <a:r>
              <a:rPr lang="en-AU" dirty="0"/>
              <a:t> –ensuring </a:t>
            </a:r>
            <a:r>
              <a:rPr lang="en-AU" b="0" dirty="0"/>
              <a:t>universal understanding </a:t>
            </a:r>
            <a:r>
              <a:rPr lang="en-AU" dirty="0"/>
              <a:t>across different engineers, manufacturers, and designers.</a:t>
            </a:r>
          </a:p>
          <a:p>
            <a:r>
              <a:rPr lang="en-AU" b="1" dirty="0"/>
              <a:t>2. Precision</a:t>
            </a:r>
            <a:r>
              <a:rPr lang="en-AU" dirty="0"/>
              <a:t> – They </a:t>
            </a:r>
            <a:r>
              <a:rPr lang="en-AU" b="0" dirty="0"/>
              <a:t>eliminate ambiguity</a:t>
            </a:r>
            <a:r>
              <a:rPr lang="en-AU" dirty="0"/>
              <a:t>, making sure measurements are interpreted</a:t>
            </a:r>
            <a:r>
              <a:rPr lang="en-AU" b="0" dirty="0"/>
              <a:t> exactly </a:t>
            </a:r>
            <a:r>
              <a:rPr lang="en-AU" dirty="0"/>
              <a:t>as intended.</a:t>
            </a:r>
          </a:p>
          <a:p>
            <a:r>
              <a:rPr lang="en-AU" b="1" dirty="0"/>
              <a:t>3. Efficiency</a:t>
            </a:r>
            <a:r>
              <a:rPr lang="en-AU" dirty="0"/>
              <a:t> – Using symbols instead of </a:t>
            </a:r>
            <a:r>
              <a:rPr lang="en-AU" b="0" dirty="0"/>
              <a:t>text saves space</a:t>
            </a:r>
            <a:r>
              <a:rPr lang="en-AU" dirty="0"/>
              <a:t>, making the drawing clearer and easier to read.</a:t>
            </a:r>
          </a:p>
          <a:p>
            <a:r>
              <a:rPr lang="en-AU" b="1" dirty="0"/>
              <a:t>4. Consistency</a:t>
            </a:r>
            <a:r>
              <a:rPr lang="en-AU" dirty="0"/>
              <a:t> – They ensure </a:t>
            </a:r>
            <a:r>
              <a:rPr lang="en-AU" b="0" dirty="0"/>
              <a:t>uniformity</a:t>
            </a:r>
            <a:r>
              <a:rPr lang="en-AU" dirty="0"/>
              <a:t> across different drawings, reducing the chance of misinterpretation.</a:t>
            </a:r>
          </a:p>
          <a:p>
            <a:endParaRPr lang="en-AU" dirty="0"/>
          </a:p>
          <a:p>
            <a:endParaRPr lang="en-AU" dirty="0"/>
          </a:p>
          <a:p>
            <a:r>
              <a:rPr lang="en-AU" dirty="0"/>
              <a:t>Reference:</a:t>
            </a:r>
          </a:p>
          <a:p>
            <a:r>
              <a:rPr lang="en-US" i="1" dirty="0"/>
              <a:t>1. AS 1100.101 Technical drawing, Part 101: General principles</a:t>
            </a:r>
            <a:r>
              <a:rPr lang="en-US" dirty="0"/>
              <a:t>. 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90FEF1-B2F6-A67D-2273-797A2B4E90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9296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0215D-38A8-F7F1-0A38-9E6CBB9E8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82504E-0169-DA6F-DC7D-723733568C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1272AE-4FCC-1DBD-8D78-2BD386E12B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Notes:</a:t>
            </a:r>
          </a:p>
          <a:p>
            <a:r>
              <a:rPr lang="en-AU" dirty="0"/>
              <a:t>A typical title block shall consist the following information:</a:t>
            </a:r>
          </a:p>
          <a:p>
            <a:pPr marL="228600" indent="-228600">
              <a:buFont typeface="+mj-lt"/>
              <a:buAutoNum type="arabicPeriod"/>
            </a:pPr>
            <a:r>
              <a:rPr lang="en-AU" dirty="0"/>
              <a:t>Name of the organisation, department. </a:t>
            </a:r>
          </a:p>
          <a:p>
            <a:pPr marL="228600" indent="-228600">
              <a:buFont typeface="+mj-lt"/>
              <a:buAutoNum type="arabicPeriod"/>
            </a:pPr>
            <a:r>
              <a:rPr lang="en-AU" dirty="0"/>
              <a:t>Title of the drawing.</a:t>
            </a:r>
          </a:p>
          <a:p>
            <a:pPr marL="228600" indent="-228600">
              <a:buFont typeface="+mj-lt"/>
              <a:buAutoNum type="arabicPeriod"/>
            </a:pPr>
            <a:r>
              <a:rPr lang="en-AU" dirty="0"/>
              <a:t>Drawing number.</a:t>
            </a:r>
          </a:p>
          <a:p>
            <a:pPr marL="228600" indent="-228600">
              <a:buFont typeface="+mj-lt"/>
              <a:buAutoNum type="arabicPeriod"/>
            </a:pPr>
            <a:r>
              <a:rPr lang="en-AU" dirty="0"/>
              <a:t>Signatures or initial and dates.</a:t>
            </a:r>
          </a:p>
          <a:p>
            <a:pPr marL="228600" indent="-228600">
              <a:buFont typeface="+mj-lt"/>
              <a:buAutoNum type="arabicPeriod"/>
            </a:pPr>
            <a:r>
              <a:rPr lang="en-AU" dirty="0"/>
              <a:t>The scale, method of projection.</a:t>
            </a:r>
          </a:p>
          <a:p>
            <a:pPr marL="228600" indent="-228600">
              <a:buFont typeface="+mj-lt"/>
              <a:buAutoNum type="arabicPeriod"/>
            </a:pPr>
            <a:r>
              <a:rPr lang="en-AU" dirty="0"/>
              <a:t>Sheet size.</a:t>
            </a:r>
          </a:p>
          <a:p>
            <a:pPr marL="228600" indent="-228600">
              <a:buFont typeface="+mj-lt"/>
              <a:buAutoNum type="arabicPeriod"/>
            </a:pPr>
            <a:r>
              <a:rPr lang="en-AU" dirty="0"/>
              <a:t>Other relevant information.</a:t>
            </a:r>
          </a:p>
          <a:p>
            <a:pPr marL="228600" indent="-228600">
              <a:buFont typeface="+mj-lt"/>
              <a:buAutoNum type="arabicPeriod"/>
            </a:pPr>
            <a:endParaRPr lang="en-AU" dirty="0"/>
          </a:p>
          <a:p>
            <a:pPr marL="0" indent="0">
              <a:buFont typeface="+mj-lt"/>
              <a:buNone/>
            </a:pPr>
            <a:r>
              <a:rPr lang="en-AU" dirty="0"/>
              <a:t>Refer AS 1100:101 for more information on drawing sheet sizes and layout. </a:t>
            </a:r>
          </a:p>
          <a:p>
            <a:pPr marL="228600" indent="-228600">
              <a:buFont typeface="+mj-lt"/>
              <a:buAutoNum type="arabicPeriod"/>
            </a:pPr>
            <a:endParaRPr lang="en-AU" dirty="0"/>
          </a:p>
          <a:p>
            <a:endParaRPr lang="en-AU" dirty="0"/>
          </a:p>
          <a:p>
            <a:r>
              <a:rPr lang="en-AU" dirty="0"/>
              <a:t>Reference:</a:t>
            </a:r>
          </a:p>
          <a:p>
            <a:r>
              <a:rPr lang="en-US" i="1" dirty="0"/>
              <a:t>1. AS 1100.101 Technical drawing, Part 101: General principles</a:t>
            </a:r>
            <a:r>
              <a:rPr lang="en-US" dirty="0"/>
              <a:t>. 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0945CA-2645-17AE-3DC2-81DB3A01D5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2772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6CF67-24F2-86E9-5657-04FCD79E4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EEC70A-7798-9CE7-479B-FC7C0F3C74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E1775E-FE03-25E9-7B4B-02D83889DE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Notes:</a:t>
            </a:r>
          </a:p>
          <a:p>
            <a:r>
              <a:rPr lang="en-AU" dirty="0"/>
              <a:t>The drawing above is an example of a technical drawing. It contains information about the part's form, size (scale), and surface finish details. Here are information from the drawing:</a:t>
            </a:r>
          </a:p>
          <a:p>
            <a:pPr marL="228600" indent="-228600">
              <a:buAutoNum type="alphaUcParenBoth"/>
            </a:pPr>
            <a:r>
              <a:rPr lang="en-AU" dirty="0"/>
              <a:t>Notes consolidate the information regarding the engineer's or designer's design intent.</a:t>
            </a:r>
          </a:p>
          <a:p>
            <a:pPr marL="228600" indent="-228600">
              <a:buAutoNum type="alphaUcParenBoth"/>
            </a:pPr>
            <a:r>
              <a:rPr lang="en-AU" dirty="0"/>
              <a:t>This is an annotation for the fabricator/installer, indicating that special attention is required.</a:t>
            </a:r>
          </a:p>
          <a:p>
            <a:pPr marL="228600" indent="-228600">
              <a:buAutoNum type="alphaUcParenBoth"/>
            </a:pPr>
            <a:r>
              <a:rPr lang="en-AU" dirty="0"/>
              <a:t>When objects are drawn to their actual size, it is called full scale or scale 1:1. However, large objects such as ships or turbines are too big to be drawn in full scale, so they must be represented at a reduced scale. In this drawing, the part is shown at an enlarged scale of 2:1 to highlight its features. Dimensions should not be scaled.</a:t>
            </a:r>
          </a:p>
          <a:p>
            <a:pPr marL="228600" indent="-228600">
              <a:buAutoNum type="alphaUcParenBoth"/>
            </a:pPr>
            <a:r>
              <a:rPr lang="en-AU" dirty="0"/>
              <a:t>Show the hole callout. Top example: A thru hole with a diameter of 3.4mm with counterbore diameter of 6.6mm and 2.4mm depth. </a:t>
            </a:r>
          </a:p>
          <a:p>
            <a:pPr marL="228600" indent="-228600">
              <a:buAutoNum type="alphaUcParenBoth"/>
            </a:pPr>
            <a:r>
              <a:rPr lang="en-AU" dirty="0"/>
              <a:t>Show the form and size of the part.</a:t>
            </a:r>
          </a:p>
          <a:p>
            <a:pPr marL="228600" indent="-228600">
              <a:buAutoNum type="alphaUcParenBoth"/>
            </a:pPr>
            <a:r>
              <a:rPr lang="en-AU" dirty="0"/>
              <a:t>The finish condition of the part’s surfaces shall be completed using 600-grit wet and dry sandpaper. </a:t>
            </a:r>
          </a:p>
          <a:p>
            <a:pPr marL="228600" indent="-228600">
              <a:buAutoNum type="alphaUcParenBoth"/>
            </a:pPr>
            <a:r>
              <a:rPr lang="en-AU" dirty="0"/>
              <a:t>Specifies the material and grade that should be used for fabrication.</a:t>
            </a:r>
          </a:p>
          <a:p>
            <a:pPr marL="228600" indent="-228600">
              <a:buAutoNum type="alphaUcParenBoth"/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endParaRPr lang="en-AU" dirty="0"/>
          </a:p>
          <a:p>
            <a:endParaRPr lang="en-AU" dirty="0"/>
          </a:p>
          <a:p>
            <a:r>
              <a:rPr lang="en-AU" dirty="0"/>
              <a:t>Reference: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C4AE2F-0084-5D02-D19C-A59C10E398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8054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C068E-92AA-C039-DD3F-6BBF2BE15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5BD093-F7C1-5843-6D57-2D56533527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0E2798-BD8D-B045-8546-0C1872F666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Notes:</a:t>
            </a:r>
          </a:p>
          <a:p>
            <a:endParaRPr lang="en-AU" b="0" i="0" dirty="0">
              <a:solidFill>
                <a:srgbClr val="3A3A3A"/>
              </a:solidFill>
              <a:effectLst/>
              <a:latin typeface="arial" panose="020B0604020202020204" pitchFamily="34" charset="0"/>
            </a:endParaRPr>
          </a:p>
          <a:p>
            <a:r>
              <a:rPr lang="en-AU" b="1" dirty="0"/>
              <a:t>Hazard Identification</a:t>
            </a:r>
          </a:p>
          <a:p>
            <a:pPr marL="228600" indent="-228600">
              <a:buFont typeface="+mj-lt"/>
              <a:buAutoNum type="alphaLcParenR"/>
            </a:pPr>
            <a:r>
              <a:rPr lang="en-AU" b="1" dirty="0"/>
              <a:t>Sharp Edges and Corners:</a:t>
            </a:r>
            <a:r>
              <a:rPr lang="en-AU" dirty="0"/>
              <a:t> Detailed dimensioning allows engineers to spot potential </a:t>
            </a:r>
            <a:r>
              <a:rPr lang="en-AU" b="0" dirty="0"/>
              <a:t>sharp edges </a:t>
            </a:r>
            <a:r>
              <a:rPr lang="en-AU" dirty="0"/>
              <a:t>that might cause injury, prompting design adjustments (e.g., chamfering or rounding edges).</a:t>
            </a:r>
          </a:p>
          <a:p>
            <a:pPr marL="228600" indent="-228600">
              <a:buFont typeface="+mj-lt"/>
              <a:buAutoNum type="alphaLcParenR"/>
            </a:pPr>
            <a:r>
              <a:rPr lang="en-AU" b="1" dirty="0"/>
              <a:t>Incorrect Tolerances:</a:t>
            </a:r>
            <a:r>
              <a:rPr lang="en-AU" dirty="0"/>
              <a:t> Poorly specified tolerances can lead to </a:t>
            </a:r>
            <a:r>
              <a:rPr lang="en-AU" b="0" dirty="0"/>
              <a:t>misfits or weak joints</a:t>
            </a:r>
            <a:r>
              <a:rPr lang="en-AU" dirty="0"/>
              <a:t>, increasing failure risks.</a:t>
            </a:r>
          </a:p>
          <a:p>
            <a:pPr marL="228600" indent="-228600">
              <a:buFont typeface="+mj-lt"/>
              <a:buAutoNum type="alphaLcParenR"/>
            </a:pPr>
            <a:r>
              <a:rPr lang="en-AU" b="1" dirty="0"/>
              <a:t>Material Considerations:</a:t>
            </a:r>
            <a:r>
              <a:rPr lang="en-AU" dirty="0"/>
              <a:t> Technical drawings specify </a:t>
            </a:r>
            <a:r>
              <a:rPr lang="en-AU" b="0" dirty="0"/>
              <a:t>materials and their grade</a:t>
            </a:r>
            <a:r>
              <a:rPr lang="en-AU" dirty="0"/>
              <a:t>, ensuring appropriate selection to </a:t>
            </a:r>
            <a:r>
              <a:rPr lang="en-AU" b="0" dirty="0"/>
              <a:t>prevent mechanical failure or corrosion.</a:t>
            </a:r>
          </a:p>
          <a:p>
            <a:pPr marL="228600" indent="-228600">
              <a:buFont typeface="+mj-lt"/>
              <a:buAutoNum type="alphaLcParenR"/>
            </a:pPr>
            <a:r>
              <a:rPr lang="en-AU" b="1" dirty="0"/>
              <a:t>Assembly and Clearance Issues:</a:t>
            </a:r>
            <a:r>
              <a:rPr lang="en-AU" dirty="0"/>
              <a:t> Overlapping or misaligned parts may create </a:t>
            </a:r>
            <a:r>
              <a:rPr lang="en-AU" b="0" dirty="0"/>
              <a:t>pinch points or stress points</a:t>
            </a:r>
            <a:r>
              <a:rPr lang="en-AU" dirty="0"/>
              <a:t>, leading to hazardous conditions.</a:t>
            </a:r>
          </a:p>
          <a:p>
            <a:pPr marL="228600" indent="-228600">
              <a:buFont typeface="+mj-lt"/>
              <a:buAutoNum type="alphaLcParenR"/>
            </a:pPr>
            <a:r>
              <a:rPr lang="en-AU" b="1" dirty="0"/>
              <a:t>Electrical or Thermal Hazards:</a:t>
            </a:r>
            <a:r>
              <a:rPr lang="en-AU" dirty="0"/>
              <a:t> Drawings indicate </a:t>
            </a:r>
            <a:r>
              <a:rPr lang="en-AU" b="1" dirty="0"/>
              <a:t>heat dissipation</a:t>
            </a:r>
            <a:r>
              <a:rPr lang="en-AU" dirty="0"/>
              <a:t> areas, insulation requirements, or electrical component placement, preventing overheating or electrical risks.</a:t>
            </a:r>
          </a:p>
          <a:p>
            <a:pPr marL="228600" indent="-228600">
              <a:buFont typeface="+mj-lt"/>
              <a:buAutoNum type="alphaLcParenR"/>
            </a:pPr>
            <a:endParaRPr lang="en-AU" dirty="0"/>
          </a:p>
          <a:p>
            <a:r>
              <a:rPr lang="en-AU" b="1" dirty="0"/>
              <a:t>Control Measures Implementation</a:t>
            </a:r>
          </a:p>
          <a:p>
            <a:pPr marL="228600" indent="-228600">
              <a:buFont typeface="+mj-lt"/>
              <a:buAutoNum type="alphaLcPeriod"/>
            </a:pPr>
            <a:r>
              <a:rPr lang="en-AU" b="1" dirty="0"/>
              <a:t>Use Annotations &amp; Notes:</a:t>
            </a:r>
            <a:r>
              <a:rPr lang="en-AU" dirty="0"/>
              <a:t> Drawings include </a:t>
            </a:r>
            <a:r>
              <a:rPr lang="en-AU" b="0" dirty="0"/>
              <a:t>explicit instructions </a:t>
            </a:r>
            <a:r>
              <a:rPr lang="en-AU" dirty="0"/>
              <a:t>on handling specific risks (e.g., "Do not chamfer cutting face" or "Ensure proper grounding").</a:t>
            </a:r>
          </a:p>
          <a:p>
            <a:pPr marL="228600" indent="-228600">
              <a:buFont typeface="+mj-lt"/>
              <a:buAutoNum type="alphaLcPeriod"/>
            </a:pPr>
            <a:r>
              <a:rPr lang="en-AU" b="1" dirty="0"/>
              <a:t>Standardized Symbols:</a:t>
            </a:r>
            <a:r>
              <a:rPr lang="en-AU" dirty="0"/>
              <a:t> Using </a:t>
            </a:r>
            <a:r>
              <a:rPr lang="en-AU" b="0" dirty="0"/>
              <a:t>AS/ ISO symbols </a:t>
            </a:r>
            <a:r>
              <a:rPr lang="en-AU" dirty="0"/>
              <a:t>for drawing symbols ensures universal understanding.</a:t>
            </a:r>
          </a:p>
          <a:p>
            <a:pPr marL="228600" indent="-228600">
              <a:buFont typeface="+mj-lt"/>
              <a:buAutoNum type="alphaLcPeriod"/>
            </a:pPr>
            <a:r>
              <a:rPr lang="en-AU" b="1" dirty="0"/>
              <a:t>Regulatory Compliance:</a:t>
            </a:r>
            <a:r>
              <a:rPr lang="en-AU" dirty="0"/>
              <a:t> Conforming to </a:t>
            </a:r>
            <a:r>
              <a:rPr lang="en-AU" b="0" dirty="0"/>
              <a:t>industry standards (ISO, OSHA, AS/NZS) </a:t>
            </a:r>
            <a:r>
              <a:rPr lang="en-AU" dirty="0"/>
              <a:t>ensures compliance with local regulations.</a:t>
            </a:r>
          </a:p>
          <a:p>
            <a:pPr marL="228600" indent="-228600">
              <a:buFont typeface="+mj-lt"/>
              <a:buAutoNum type="alphaLcPeriod"/>
            </a:pPr>
            <a:r>
              <a:rPr lang="en-AU" b="1" dirty="0"/>
              <a:t>Assembly Instructions:</a:t>
            </a:r>
            <a:r>
              <a:rPr lang="en-AU" dirty="0"/>
              <a:t> Explains step-by-step </a:t>
            </a:r>
            <a:r>
              <a:rPr lang="en-AU" b="0" dirty="0"/>
              <a:t>installation and maintenance procedures, </a:t>
            </a:r>
            <a:r>
              <a:rPr lang="en-AU" dirty="0"/>
              <a:t>reducing human errors and accidents.</a:t>
            </a:r>
          </a:p>
          <a:p>
            <a:pPr marL="0" indent="0">
              <a:buFont typeface="+mj-lt"/>
              <a:buNone/>
            </a:pPr>
            <a:endParaRPr lang="en-AU" dirty="0"/>
          </a:p>
          <a:p>
            <a:endParaRPr lang="en-AU" b="0" i="0" dirty="0">
              <a:solidFill>
                <a:srgbClr val="3A3A3A"/>
              </a:solidFill>
              <a:effectLst/>
              <a:latin typeface="arial" panose="020B0604020202020204" pitchFamily="34" charset="0"/>
            </a:endParaRP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F523FD-9781-2F1A-4663-EF43F1C04C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64348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erson typing on a computer&#10;&#10;AI-generated content may be incorrect.">
            <a:extLst>
              <a:ext uri="{FF2B5EF4-FFF2-40B4-BE49-F238E27FC236}">
                <a16:creationId xmlns:a16="http://schemas.microsoft.com/office/drawing/2014/main" id="{44B8C4D9-0B73-F591-E927-1CCAA20E674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DBAC171-F252-7AFC-EFED-EEB0DB96B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737390"/>
            <a:ext cx="9193323" cy="682101"/>
          </a:xfrm>
        </p:spPr>
        <p:txBody>
          <a:bodyPr/>
          <a:lstStyle/>
          <a:p>
            <a:r>
              <a:rPr lang="en-US" sz="4400" dirty="0"/>
              <a:t>Dimensions, Scales and Symbols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BFFE47-47D8-B7DD-EBC2-5D63C2EE2C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4191954" cy="903700"/>
          </a:xfrm>
        </p:spPr>
        <p:txBody>
          <a:bodyPr/>
          <a:lstStyle/>
          <a:p>
            <a:r>
              <a:rPr lang="en-US" dirty="0"/>
              <a:t>Module 3.2</a:t>
            </a:r>
          </a:p>
        </p:txBody>
      </p:sp>
    </p:spTree>
    <p:extLst>
      <p:ext uri="{BB962C8B-B14F-4D97-AF65-F5344CB8AC3E}">
        <p14:creationId xmlns:p14="http://schemas.microsoft.com/office/powerpoint/2010/main" val="895955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ABC2C-D449-B6AB-13E7-054CC5B0A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F4E70DC-287F-2011-F56A-7B8966C5BA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88163" y="0"/>
            <a:ext cx="5303837" cy="68049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ECCF6835-8FAF-93A7-2989-88EA69F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403013" cy="524553"/>
          </a:xfrm>
        </p:spPr>
        <p:txBody>
          <a:bodyPr/>
          <a:lstStyle/>
          <a:p>
            <a:r>
              <a:rPr lang="en-US" dirty="0"/>
              <a:t>Dimensions, Scales, and Symbols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1962DBE-E4BD-F968-A163-7B212120F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825755"/>
              </p:ext>
            </p:extLst>
          </p:nvPr>
        </p:nvGraphicFramePr>
        <p:xfrm>
          <a:off x="1055941" y="1702904"/>
          <a:ext cx="4895850" cy="28839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723935">
                <a:tc>
                  <a:txBody>
                    <a:bodyPr/>
                    <a:lstStyle/>
                    <a:p>
                      <a:r>
                        <a:rPr lang="en-US" dirty="0"/>
                        <a:t>Topics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What is dimensioning?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AU" sz="1600" dirty="0">
                          <a:solidFill>
                            <a:schemeClr val="tx2"/>
                          </a:solidFill>
                        </a:rPr>
                        <a:t>What do those dimension symbols represent?</a:t>
                      </a:r>
                      <a:endParaRPr 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Project requirements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</a:tbl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B5C18D-6B91-6D4D-CB56-B07185C9F79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19697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Module 3.2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F819BA-EB8A-6BD4-8871-7EB3F34A652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76C120-D1BD-75AB-F22E-8242125F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5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DE3F-2ABA-2B36-3F4A-4B7472867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5CC9-82A3-A5F3-3F9C-3615C2345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3515560"/>
          </a:xfrm>
        </p:spPr>
        <p:txBody>
          <a:bodyPr/>
          <a:lstStyle/>
          <a:p>
            <a:r>
              <a:rPr lang="en-US" dirty="0"/>
              <a:t>By the end of this module, students will be able to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Recognise project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Interpret drawing symbols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Recognise annotations and scales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77C986-2155-311E-27C4-D4B52819D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59047" cy="524553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FD7F3FD-089D-4A4E-C4F0-8DA42148758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51464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LEARNING OBJECTIVES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6FC0A4-71AA-A5E7-657F-7428BECCDBE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78702D-FDFA-FCF5-D4C5-5EA40EABC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7" name="Picture Placeholder 6" descr="A person's hands measuring a piece of metal on a table&#10;&#10;AI-generated content may be incorrect.">
            <a:extLst>
              <a:ext uri="{FF2B5EF4-FFF2-40B4-BE49-F238E27FC236}">
                <a16:creationId xmlns:a16="http://schemas.microsoft.com/office/drawing/2014/main" id="{17B554E8-18C5-5092-00B9-2EC4878A187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6966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44AD09-A538-1DF2-25C8-827C7F02F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25628-D9E4-1D9E-5EF5-B500F9889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1569958" cy="524553"/>
          </a:xfrm>
        </p:spPr>
        <p:txBody>
          <a:bodyPr/>
          <a:lstStyle/>
          <a:p>
            <a:r>
              <a:rPr lang="en-AU" dirty="0">
                <a:latin typeface="Arial"/>
                <a:cs typeface="Arial"/>
              </a:rPr>
              <a:t>Activity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E2DF06-08F9-0BE8-217B-B99FEB75D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1674395"/>
            <a:ext cx="6877051" cy="1066684"/>
          </a:xfrm>
        </p:spPr>
        <p:txBody>
          <a:bodyPr vert="horz" wrap="square" lIns="0" tIns="144000" rIns="0" bIns="0" rtlCol="0" anchor="t">
            <a:spAutoFit/>
          </a:bodyPr>
          <a:lstStyle/>
          <a:p>
            <a:pPr marL="285750" indent="-285750">
              <a:buChar char="•"/>
            </a:pPr>
            <a:r>
              <a:rPr lang="en-AU" dirty="0">
                <a:latin typeface="Arial"/>
                <a:cs typeface="Arial"/>
              </a:rPr>
              <a:t>Could you make this accurately?</a:t>
            </a:r>
            <a:endParaRPr lang="en-AU" dirty="0"/>
          </a:p>
          <a:p>
            <a:pPr marL="285750" indent="-285750">
              <a:buChar char="•"/>
            </a:pPr>
            <a:r>
              <a:rPr lang="en-AU" dirty="0">
                <a:latin typeface="Arial"/>
                <a:cs typeface="Arial"/>
              </a:rPr>
              <a:t>What's missing?</a:t>
            </a:r>
          </a:p>
          <a:p>
            <a:endParaRPr lang="en-AU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94A7E2-BD95-E1AF-5B9B-6053BD18DD22}"/>
              </a:ext>
            </a:extLst>
          </p:cNvPr>
          <p:cNvGrpSpPr/>
          <p:nvPr/>
        </p:nvGrpSpPr>
        <p:grpSpPr>
          <a:xfrm>
            <a:off x="-1" y="-1"/>
            <a:ext cx="339306" cy="3333782"/>
            <a:chOff x="-1" y="-1"/>
            <a:chExt cx="339306" cy="3333782"/>
          </a:xfrm>
        </p:grpSpPr>
        <p:sp>
          <p:nvSpPr>
            <p:cNvPr id="6" name="Text Placeholder 6">
              <a:extLst>
                <a:ext uri="{FF2B5EF4-FFF2-40B4-BE49-F238E27FC236}">
                  <a16:creationId xmlns:a16="http://schemas.microsoft.com/office/drawing/2014/main" id="{85774CD2-BD31-4842-4C39-B512900EC23E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2997149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dirty="0"/>
                <a:t>Introduction to Dimensioning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046F603-66B3-5AD6-3124-1D100CED2051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13536F0-496D-0E15-1870-71FD529BEB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  <p:pic>
        <p:nvPicPr>
          <p:cNvPr id="8" name="Picture 7" descr="A metal ruler with holes&#10;&#10;AI-generated content may be incorrect.">
            <a:extLst>
              <a:ext uri="{FF2B5EF4-FFF2-40B4-BE49-F238E27FC236}">
                <a16:creationId xmlns:a16="http://schemas.microsoft.com/office/drawing/2014/main" id="{A005B190-83AD-F613-0C92-12BBCB502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383" y="2049852"/>
            <a:ext cx="6370968" cy="396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067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6D06F-728F-5AB4-4003-98116D8E2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C28E6-7F2B-2C2D-30E9-51C499664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766393" cy="524553"/>
          </a:xfrm>
        </p:spPr>
        <p:txBody>
          <a:bodyPr/>
          <a:lstStyle/>
          <a:p>
            <a:r>
              <a:rPr lang="en-AU" dirty="0"/>
              <a:t>Technical Drawings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A5104-CBCB-54BC-D8C8-BA09A87A2E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AU" dirty="0"/>
              <a:t>Introduction to Dimensioning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BFADD6-7E2E-D45F-9165-E613C2277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1918810"/>
            <a:ext cx="6877051" cy="1160043"/>
          </a:xfrm>
        </p:spPr>
        <p:txBody>
          <a:bodyPr/>
          <a:lstStyle/>
          <a:p>
            <a:r>
              <a:rPr lang="en-AU" dirty="0"/>
              <a:t>Dimensions are shown on drawing by dimension line, leaders, arrowheads, notes, and symbols. These define the geometrical characteristic of the angles, diameters and distance.</a:t>
            </a:r>
          </a:p>
          <a:p>
            <a:endParaRPr lang="en-AU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8457F3-D00B-91FA-4542-1CF98D7FAF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422" y="1397678"/>
            <a:ext cx="4094693" cy="432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399710F-7EA9-0045-524D-13AEE379EFF9}"/>
              </a:ext>
            </a:extLst>
          </p:cNvPr>
          <p:cNvSpPr txBox="1"/>
          <p:nvPr/>
        </p:nvSpPr>
        <p:spPr>
          <a:xfrm>
            <a:off x="8242994" y="5769439"/>
            <a:ext cx="363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Projection and dimension lines [1]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1E85D7F-F138-93A5-2789-9C5465A5634E}"/>
              </a:ext>
            </a:extLst>
          </p:cNvPr>
          <p:cNvGrpSpPr/>
          <p:nvPr/>
        </p:nvGrpSpPr>
        <p:grpSpPr>
          <a:xfrm>
            <a:off x="-1" y="-1"/>
            <a:ext cx="339306" cy="3333782"/>
            <a:chOff x="-1" y="-1"/>
            <a:chExt cx="339306" cy="3333782"/>
          </a:xfrm>
        </p:grpSpPr>
        <p:sp>
          <p:nvSpPr>
            <p:cNvPr id="6" name="Text Placeholder 6">
              <a:extLst>
                <a:ext uri="{FF2B5EF4-FFF2-40B4-BE49-F238E27FC236}">
                  <a16:creationId xmlns:a16="http://schemas.microsoft.com/office/drawing/2014/main" id="{0D28B6E2-28B7-8C39-90C4-53FB151F39C3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2997149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dirty="0"/>
                <a:t>Introduction to Dimensioning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51CBEDD-89A8-5AC9-6B35-00A6DD3F5A9F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CD578E-C63E-B773-D006-02B2D9693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659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875A4-BC42-6AF0-8020-DAC659F91B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8ABCA-2AA0-C002-437F-C7B129182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766393" cy="524553"/>
          </a:xfrm>
        </p:spPr>
        <p:txBody>
          <a:bodyPr/>
          <a:lstStyle/>
          <a:p>
            <a:r>
              <a:rPr lang="en-AU" dirty="0"/>
              <a:t>Technical Drawings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A63F4C-DAD2-1965-73E4-AB4C3F8567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28247" y="945307"/>
            <a:ext cx="6877052" cy="304699"/>
          </a:xfrm>
        </p:spPr>
        <p:txBody>
          <a:bodyPr/>
          <a:lstStyle/>
          <a:p>
            <a:r>
              <a:rPr lang="en-AU" dirty="0"/>
              <a:t>Dimensioning Symbols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2C5871-63BA-F3F5-5098-AB2436DFAB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7171" y="1270884"/>
            <a:ext cx="6877051" cy="938444"/>
          </a:xfrm>
        </p:spPr>
        <p:txBody>
          <a:bodyPr/>
          <a:lstStyle/>
          <a:p>
            <a:r>
              <a:rPr lang="en-AU" dirty="0"/>
              <a:t>Dimensioning symbols are used in technical drawing to improve. Clarity, accuracy and efficiency.</a:t>
            </a:r>
          </a:p>
          <a:p>
            <a:endParaRPr lang="en-AU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B8AD27-C461-5B3B-C059-478F471D9E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25723" y="2721444"/>
            <a:ext cx="4876439" cy="33833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A8CB53E-9D14-2CC2-84F8-C39E8866B745}"/>
              </a:ext>
            </a:extLst>
          </p:cNvPr>
          <p:cNvSpPr txBox="1"/>
          <p:nvPr/>
        </p:nvSpPr>
        <p:spPr>
          <a:xfrm>
            <a:off x="2530472" y="6104830"/>
            <a:ext cx="7131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Definition and application of dimension symbols from AS 1100.101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F7D29C5-8136-5225-86B7-2919F6661001}"/>
              </a:ext>
            </a:extLst>
          </p:cNvPr>
          <p:cNvGrpSpPr/>
          <p:nvPr/>
        </p:nvGrpSpPr>
        <p:grpSpPr>
          <a:xfrm>
            <a:off x="-1" y="-1"/>
            <a:ext cx="339306" cy="2718229"/>
            <a:chOff x="-1" y="-1"/>
            <a:chExt cx="339306" cy="2718229"/>
          </a:xfrm>
        </p:grpSpPr>
        <p:sp>
          <p:nvSpPr>
            <p:cNvPr id="9" name="Text Placeholder 6">
              <a:extLst>
                <a:ext uri="{FF2B5EF4-FFF2-40B4-BE49-F238E27FC236}">
                  <a16:creationId xmlns:a16="http://schemas.microsoft.com/office/drawing/2014/main" id="{779D59E2-6817-C58E-E319-A2AE4F55CE6C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2381596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dirty="0"/>
                <a:t>Dimensioning Symbols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1D1A695-9B61-1FA2-7C74-A36148CA9673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788773A-BF51-3578-D556-51D60A713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7369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A7F0C-FAFC-9B06-C064-065C75301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9A485-3F8E-2FDA-E7A5-0C9290FDE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766393" cy="524553"/>
          </a:xfrm>
        </p:spPr>
        <p:txBody>
          <a:bodyPr/>
          <a:lstStyle/>
          <a:p>
            <a:r>
              <a:rPr lang="en-AU" dirty="0"/>
              <a:t>Technical Drawings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F9C91-7BAC-95A6-418A-E4C615DB13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AU" dirty="0"/>
              <a:t>Title Block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A70371-E715-3EEA-C6B4-1917C62B8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1918810"/>
            <a:ext cx="6877051" cy="938444"/>
          </a:xfrm>
        </p:spPr>
        <p:txBody>
          <a:bodyPr/>
          <a:lstStyle/>
          <a:p>
            <a:r>
              <a:rPr lang="en-AU" dirty="0"/>
              <a:t>Title block usually embedded in the drawing located in the bottom right-hand corner of the drawing sheet. </a:t>
            </a:r>
          </a:p>
          <a:p>
            <a:endParaRPr lang="en-AU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A69BDB-A338-2E9B-D408-9913811282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162" y="3086914"/>
            <a:ext cx="6480000" cy="16678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4AA15BF-2B3E-94AC-8D0D-0BE84F26082F}"/>
              </a:ext>
            </a:extLst>
          </p:cNvPr>
          <p:cNvSpPr txBox="1"/>
          <p:nvPr/>
        </p:nvSpPr>
        <p:spPr>
          <a:xfrm>
            <a:off x="688424" y="4819998"/>
            <a:ext cx="5391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Typical title block for A1, A2, and A3 size sheets [1]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C61FF4-FEAA-A31A-67DC-46421ECD4DF7}"/>
              </a:ext>
            </a:extLst>
          </p:cNvPr>
          <p:cNvSpPr txBox="1"/>
          <p:nvPr/>
        </p:nvSpPr>
        <p:spPr>
          <a:xfrm>
            <a:off x="6656362" y="2309217"/>
            <a:ext cx="53914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u="sng" dirty="0"/>
              <a:t>Legend:</a:t>
            </a:r>
          </a:p>
          <a:p>
            <a:pPr marL="342900" indent="-342900">
              <a:buFont typeface="+mj-lt"/>
              <a:buAutoNum type="alphaUcPeriod"/>
            </a:pPr>
            <a:r>
              <a:rPr lang="en-AU" dirty="0"/>
              <a:t>Name of the design authority.</a:t>
            </a:r>
          </a:p>
          <a:p>
            <a:pPr marL="342900" indent="-342900">
              <a:buFont typeface="+mj-lt"/>
              <a:buAutoNum type="alphaUcPeriod"/>
            </a:pPr>
            <a:r>
              <a:rPr lang="en-AU" dirty="0"/>
              <a:t>Drawing title.</a:t>
            </a:r>
          </a:p>
          <a:p>
            <a:pPr marL="342900" indent="-342900">
              <a:buFont typeface="+mj-lt"/>
              <a:buAutoNum type="alphaUcPeriod"/>
            </a:pPr>
            <a:r>
              <a:rPr lang="en-AU" dirty="0"/>
              <a:t>Drawing number.</a:t>
            </a:r>
          </a:p>
          <a:p>
            <a:pPr marL="342900" indent="-342900">
              <a:buFont typeface="+mj-lt"/>
              <a:buAutoNum type="alphaUcPeriod"/>
            </a:pPr>
            <a:r>
              <a:rPr lang="en-AU" dirty="0"/>
              <a:t>Record of information relative to preparation of the drawing.</a:t>
            </a:r>
          </a:p>
          <a:p>
            <a:pPr marL="342900" indent="-342900">
              <a:buFont typeface="+mj-lt"/>
              <a:buAutoNum type="alphaUcPeriod"/>
            </a:pPr>
            <a:r>
              <a:rPr lang="en-AU" dirty="0"/>
              <a:t>Code identification number also known as revision number.</a:t>
            </a:r>
          </a:p>
          <a:p>
            <a:pPr marL="342900" indent="-342900">
              <a:buFont typeface="+mj-lt"/>
              <a:buAutoNum type="alphaUcPeriod"/>
            </a:pPr>
            <a:r>
              <a:rPr lang="en-AU" dirty="0"/>
              <a:t>Drawing sheet size designation.</a:t>
            </a:r>
          </a:p>
          <a:p>
            <a:pPr marL="342900" indent="-342900">
              <a:buFont typeface="+mj-lt"/>
              <a:buAutoNum type="alphaUcPeriod"/>
            </a:pPr>
            <a:r>
              <a:rPr lang="en-AU" dirty="0"/>
              <a:t>Predominant scale of the drawing.</a:t>
            </a:r>
          </a:p>
          <a:p>
            <a:pPr marL="342900" indent="-342900">
              <a:buFont typeface="+mj-lt"/>
              <a:buAutoNum type="alphaUcPeriod"/>
            </a:pPr>
            <a:r>
              <a:rPr lang="en-AU" dirty="0"/>
              <a:t>Reserved for miscellaneous information i.e. mass or number of multiple sheets drawing.</a:t>
            </a:r>
          </a:p>
          <a:p>
            <a:r>
              <a:rPr lang="en-AU" dirty="0"/>
              <a:t>J.   Additional block as required for general information i.e. dimensioning and tolerancing notes, finish, drawn and approval names or material.</a:t>
            </a:r>
            <a:endParaRPr lang="en-AU" dirty="0">
              <a:highlight>
                <a:srgbClr val="FFFF00"/>
              </a:highlight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FFA555E-9658-23AC-2CC9-47F16A88B68A}"/>
              </a:ext>
            </a:extLst>
          </p:cNvPr>
          <p:cNvGrpSpPr/>
          <p:nvPr/>
        </p:nvGrpSpPr>
        <p:grpSpPr>
          <a:xfrm>
            <a:off x="-1" y="-1"/>
            <a:ext cx="339306" cy="1523927"/>
            <a:chOff x="-1" y="-1"/>
            <a:chExt cx="339306" cy="1523927"/>
          </a:xfrm>
        </p:grpSpPr>
        <p:sp>
          <p:nvSpPr>
            <p:cNvPr id="7" name="Text Placeholder 6">
              <a:extLst>
                <a:ext uri="{FF2B5EF4-FFF2-40B4-BE49-F238E27FC236}">
                  <a16:creationId xmlns:a16="http://schemas.microsoft.com/office/drawing/2014/main" id="{60354A51-45BC-A3C5-48C5-3F2AF20F9457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1187294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dirty="0"/>
                <a:t>Title Block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CB90EAD-272D-CEE2-EA21-74BB031D11F8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2CA622C-D010-1075-3A82-374E5A350E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8685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7B1BA-0B2C-6B79-9561-B36C607C6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84405-32AA-D9A1-ED31-40B8DE975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766393" cy="524553"/>
          </a:xfrm>
        </p:spPr>
        <p:txBody>
          <a:bodyPr/>
          <a:lstStyle/>
          <a:p>
            <a:r>
              <a:rPr lang="en-AU" dirty="0"/>
              <a:t>Technical Drawings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C7CD62-C939-CFBB-FD3B-A2664597F1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28247" y="945307"/>
            <a:ext cx="6877052" cy="304699"/>
          </a:xfrm>
        </p:spPr>
        <p:txBody>
          <a:bodyPr/>
          <a:lstStyle/>
          <a:p>
            <a:r>
              <a:rPr lang="en-AU" dirty="0"/>
              <a:t>Project Requirements and Drawing Details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7F251C-F9E8-CF5F-6860-C7CC42240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7171" y="1270884"/>
            <a:ext cx="6877051" cy="938444"/>
          </a:xfrm>
        </p:spPr>
        <p:txBody>
          <a:bodyPr/>
          <a:lstStyle/>
          <a:p>
            <a:r>
              <a:rPr lang="en-AU" dirty="0"/>
              <a:t>Dimensioning symbols are used in technical drawing to improve. Clarity, accuracy and efficiency.</a:t>
            </a:r>
          </a:p>
          <a:p>
            <a:endParaRPr lang="en-AU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603E0B-E584-CE02-97BA-E7FD45FB5C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6486" y="1875383"/>
            <a:ext cx="6699026" cy="4680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37A1810-42A2-FEC4-4D39-09B692C15ECE}"/>
              </a:ext>
            </a:extLst>
          </p:cNvPr>
          <p:cNvGrpSpPr/>
          <p:nvPr/>
        </p:nvGrpSpPr>
        <p:grpSpPr>
          <a:xfrm>
            <a:off x="-1" y="-1"/>
            <a:ext cx="339306" cy="4606566"/>
            <a:chOff x="-1" y="-1"/>
            <a:chExt cx="339306" cy="4606566"/>
          </a:xfrm>
        </p:grpSpPr>
        <p:sp>
          <p:nvSpPr>
            <p:cNvPr id="7" name="Text Placeholder 6">
              <a:extLst>
                <a:ext uri="{FF2B5EF4-FFF2-40B4-BE49-F238E27FC236}">
                  <a16:creationId xmlns:a16="http://schemas.microsoft.com/office/drawing/2014/main" id="{80F07068-E79D-BCE9-231F-CAB8E0F6EC7F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4269933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dirty="0"/>
                <a:t>Project Requirements and Drawing Details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C59495C-9E23-7FE0-EA7A-A83104FA5CE2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E6B1325-B969-5FCF-DE9B-7A2DA0DC3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9530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5DEA5-B0F9-23E5-A3D3-018340D6C1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8A757-A66B-6B64-3505-5C2EEA1FE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73794" cy="524553"/>
          </a:xfrm>
        </p:spPr>
        <p:txBody>
          <a:bodyPr/>
          <a:lstStyle/>
          <a:p>
            <a:r>
              <a:rPr lang="en-US" dirty="0"/>
              <a:t>Technical Drawings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F8061-7119-3D1E-354D-88E08F7E20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7" y="1606933"/>
            <a:ext cx="6877052" cy="311877"/>
          </a:xfrm>
        </p:spPr>
        <p:txBody>
          <a:bodyPr/>
          <a:lstStyle/>
          <a:p>
            <a:r>
              <a:rPr lang="en-AU" dirty="0"/>
              <a:t>Project Requirements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F80DD3-5179-0A90-EF22-173350CAD9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1918810"/>
            <a:ext cx="9906953" cy="4786677"/>
          </a:xfrm>
        </p:spPr>
        <p:txBody>
          <a:bodyPr vert="horz" wrap="square" lIns="0" tIns="144000" rIns="0" bIns="0" rtlCol="0" anchor="t">
            <a:spAutoFit/>
          </a:bodyPr>
          <a:lstStyle/>
          <a:p>
            <a:r>
              <a:rPr lang="en-AU" dirty="0"/>
              <a:t>Technical drawings play a crucial role in identifying potential hazards and applying control measures in various industries, particularly engineering, manufacturing, and construction. </a:t>
            </a:r>
          </a:p>
          <a:p>
            <a:r>
              <a:rPr lang="en-AU" dirty="0">
                <a:latin typeface="Arial"/>
                <a:cs typeface="Arial"/>
              </a:rPr>
              <a:t>Here are how technical drawings can contribute to identify and apply control measures to potential hazards:</a:t>
            </a:r>
          </a:p>
          <a:p>
            <a:r>
              <a:rPr lang="en-AU" b="1" dirty="0"/>
              <a:t>Hazard identification</a:t>
            </a:r>
            <a:r>
              <a:rPr lang="en-AU" dirty="0"/>
              <a:t>:</a:t>
            </a:r>
          </a:p>
          <a:p>
            <a:pPr marL="342900" indent="-342900">
              <a:buFont typeface="+mj-lt"/>
              <a:buAutoNum type="alphaLcParenR"/>
            </a:pPr>
            <a:r>
              <a:rPr lang="en-AU" dirty="0"/>
              <a:t>Sharp edges and corners,</a:t>
            </a:r>
          </a:p>
          <a:p>
            <a:pPr marL="342900" indent="-342900">
              <a:buFont typeface="+mj-lt"/>
              <a:buAutoNum type="alphaLcParenR"/>
            </a:pPr>
            <a:r>
              <a:rPr lang="en-AU" dirty="0"/>
              <a:t>Incorrect tolerances,</a:t>
            </a:r>
          </a:p>
          <a:p>
            <a:pPr marL="342900" indent="-342900">
              <a:buFont typeface="+mj-lt"/>
              <a:buAutoNum type="alphaLcParenR"/>
            </a:pPr>
            <a:r>
              <a:rPr lang="en-AU" dirty="0"/>
              <a:t>Material considerations,</a:t>
            </a:r>
          </a:p>
          <a:p>
            <a:pPr marL="342900" indent="-342900">
              <a:buFont typeface="+mj-lt"/>
              <a:buAutoNum type="alphaLcParenR"/>
            </a:pPr>
            <a:r>
              <a:rPr lang="en-AU" dirty="0"/>
              <a:t>Assembly and clearance issues,</a:t>
            </a:r>
          </a:p>
          <a:p>
            <a:pPr marL="342900" indent="-342900">
              <a:buFont typeface="+mj-lt"/>
              <a:buAutoNum type="alphaLcParenR"/>
            </a:pPr>
            <a:r>
              <a:rPr lang="en-AU" dirty="0"/>
              <a:t>Electrical or thermal hazards.</a:t>
            </a:r>
          </a:p>
          <a:p>
            <a:r>
              <a:rPr lang="en-AU" b="1" dirty="0"/>
              <a:t>Control measure implementation</a:t>
            </a:r>
          </a:p>
          <a:p>
            <a:pPr marL="342900" indent="-342900">
              <a:buFont typeface="+mj-lt"/>
              <a:buAutoNum type="alphaLcPeriod"/>
            </a:pPr>
            <a:r>
              <a:rPr lang="en-AU" dirty="0"/>
              <a:t>Use annotation and notes</a:t>
            </a:r>
          </a:p>
          <a:p>
            <a:pPr marL="342900" indent="-342900">
              <a:buFont typeface="+mj-lt"/>
              <a:buAutoNum type="alphaLcPeriod"/>
            </a:pPr>
            <a:r>
              <a:rPr lang="en-AU" dirty="0"/>
              <a:t>Standardised symbols,</a:t>
            </a:r>
          </a:p>
          <a:p>
            <a:pPr marL="342900" indent="-342900">
              <a:buFont typeface="+mj-lt"/>
              <a:buAutoNum type="alphaLcPeriod"/>
            </a:pPr>
            <a:r>
              <a:rPr lang="en-AU" dirty="0"/>
              <a:t>Regulatory compliance,</a:t>
            </a:r>
          </a:p>
          <a:p>
            <a:pPr marL="342900" indent="-342900">
              <a:buFont typeface="+mj-lt"/>
              <a:buAutoNum type="alphaLcPeriod"/>
            </a:pPr>
            <a:r>
              <a:rPr lang="en-AU" dirty="0"/>
              <a:t>Assembly Instructions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31E6A57-1F8D-4D74-667F-71FB72018B5B}"/>
              </a:ext>
            </a:extLst>
          </p:cNvPr>
          <p:cNvGrpSpPr/>
          <p:nvPr/>
        </p:nvGrpSpPr>
        <p:grpSpPr>
          <a:xfrm>
            <a:off x="-1" y="-1"/>
            <a:ext cx="339306" cy="2589989"/>
            <a:chOff x="-1" y="-1"/>
            <a:chExt cx="339306" cy="2589989"/>
          </a:xfrm>
        </p:grpSpPr>
        <p:sp>
          <p:nvSpPr>
            <p:cNvPr id="10" name="Text Placeholder 6">
              <a:extLst>
                <a:ext uri="{FF2B5EF4-FFF2-40B4-BE49-F238E27FC236}">
                  <a16:creationId xmlns:a16="http://schemas.microsoft.com/office/drawing/2014/main" id="{93F563C0-ACAF-798A-2C5C-58983AD67106}"/>
                </a:ext>
              </a:extLst>
            </p:cNvPr>
            <p:cNvSpPr txBox="1">
              <a:spLocks/>
            </p:cNvSpPr>
            <p:nvPr/>
          </p:nvSpPr>
          <p:spPr>
            <a:xfrm>
              <a:off x="0" y="336632"/>
              <a:ext cx="339305" cy="2253356"/>
            </a:xfrm>
            <a:prstGeom prst="rect">
              <a:avLst/>
            </a:prstGeom>
            <a:solidFill>
              <a:schemeClr val="accent3"/>
            </a:solidFill>
          </p:spPr>
          <p:txBody>
            <a:bodyPr vert="vert270" wrap="none" lIns="72000" tIns="72000" rIns="72000" bIns="72000" rtlCol="0">
              <a:spAutoFit/>
            </a:bodyPr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1" i="0" kern="1200" spc="1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2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dirty="0"/>
                <a:t>Project Requirements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E5E29CA-9464-EA49-F4C7-CB52B1B49AF5}"/>
                </a:ext>
              </a:extLst>
            </p:cNvPr>
            <p:cNvSpPr/>
            <p:nvPr/>
          </p:nvSpPr>
          <p:spPr>
            <a:xfrm>
              <a:off x="-1" y="-1"/>
              <a:ext cx="336633" cy="3366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852EE50-EAF5-6118-DC02-DE6B923F8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58" y="45909"/>
              <a:ext cx="187932" cy="251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1195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DFE2ED8-0177-4C14-8246-9F77BF2644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3648B47-1534-4EF0-96AB-CA02326F693B}">
  <ds:schemaRefs>
    <ds:schemaRef ds:uri="http://www.w3.org/XML/1998/namespace"/>
    <ds:schemaRef ds:uri="http://schemas.microsoft.com/office/infopath/2007/PartnerControls"/>
    <ds:schemaRef ds:uri="4e5ffde0-0f0b-44c6-8757-15b35a688724"/>
    <ds:schemaRef ds:uri="http://purl.org/dc/dcmitype/"/>
    <ds:schemaRef ds:uri="http://schemas.microsoft.com/office/2006/documentManagement/types"/>
    <ds:schemaRef ds:uri="5a80ecd8-527c-4050-8003-c2328ef2f39c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c1c20314-91fd-4dff-998a-7a79842116fc"/>
    <ds:schemaRef ds:uri="1ed6b056-f5cc-4995-84e6-2a4ec15092a7"/>
    <ds:schemaRef ds:uri="96c0539a-8aba-45dd-ac83-8dc21eaf9a70"/>
    <ds:schemaRef ds:uri="c94bc46e-422f-4a6a-8ac5-05ea68472c95"/>
    <ds:schemaRef ds:uri="b695005b-d803-47f4-974f-abac8cfe93be"/>
    <ds:schemaRef ds:uri="ef15ea92-d665-4eb4-91e3-7ae34e5e038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7266</TotalTime>
  <Words>1069</Words>
  <Application>Microsoft Office PowerPoint</Application>
  <PresentationFormat>Widescreen</PresentationFormat>
  <Paragraphs>133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arial</vt:lpstr>
      <vt:lpstr>Aptos</vt:lpstr>
      <vt:lpstr>Office Theme</vt:lpstr>
      <vt:lpstr>Dimensions, Scales and Symbols</vt:lpstr>
      <vt:lpstr>Dimensions, Scales, and Symbols</vt:lpstr>
      <vt:lpstr>Learning Objectives</vt:lpstr>
      <vt:lpstr>Activity</vt:lpstr>
      <vt:lpstr>Technical Drawings</vt:lpstr>
      <vt:lpstr>Technical Drawings</vt:lpstr>
      <vt:lpstr>Technical Drawings</vt:lpstr>
      <vt:lpstr>Technical Drawings</vt:lpstr>
      <vt:lpstr>Technical Drawings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49</cp:revision>
  <dcterms:created xsi:type="dcterms:W3CDTF">2023-10-22T03:23:40Z</dcterms:created>
  <dcterms:modified xsi:type="dcterms:W3CDTF">2025-10-16T10:55:03Z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Thumbnail">
    <vt:lpwstr>, </vt:lpwstr>
  </property>
  <property fmtid="{D5CDD505-2E9C-101B-9397-08002B2CF9AE}" pid="12" name="xd_ProgID">
    <vt:lpwstr/>
  </property>
  <property fmtid="{D5CDD505-2E9C-101B-9397-08002B2CF9AE}" pid="13" name="ComplianceAssetId">
    <vt:lpwstr/>
  </property>
  <property fmtid="{D5CDD505-2E9C-101B-9397-08002B2CF9AE}" pid="14" name="TemplateUrl">
    <vt:lpwstr/>
  </property>
  <property fmtid="{D5CDD505-2E9C-101B-9397-08002B2CF9AE}" pid="15" name="_ExtendedDescription">
    <vt:lpwstr/>
  </property>
  <property fmtid="{D5CDD505-2E9C-101B-9397-08002B2CF9AE}" pid="16" name="TriggerFlowInfo">
    <vt:lpwstr/>
  </property>
  <property fmtid="{D5CDD505-2E9C-101B-9397-08002B2CF9AE}" pid="17" name="xd_Signature">
    <vt:lpwstr/>
  </property>
  <property fmtid="{D5CDD505-2E9C-101B-9397-08002B2CF9AE}" pid="18" name="MSIP_Label_defa4170-0d19-0005-0004-bc88714345d2_Enabled">
    <vt:lpwstr>true</vt:lpwstr>
  </property>
  <property fmtid="{D5CDD505-2E9C-101B-9397-08002B2CF9AE}" pid="19" name="MSIP_Label_defa4170-0d19-0005-0004-bc88714345d2_SetDate">
    <vt:lpwstr>2025-10-08T00:45:22Z</vt:lpwstr>
  </property>
  <property fmtid="{D5CDD505-2E9C-101B-9397-08002B2CF9AE}" pid="20" name="MSIP_Label_defa4170-0d19-0005-0004-bc88714345d2_Method">
    <vt:lpwstr>Standard</vt:lpwstr>
  </property>
  <property fmtid="{D5CDD505-2E9C-101B-9397-08002B2CF9AE}" pid="21" name="MSIP_Label_defa4170-0d19-0005-0004-bc88714345d2_Name">
    <vt:lpwstr>defa4170-0d19-0005-0004-bc88714345d2</vt:lpwstr>
  </property>
  <property fmtid="{D5CDD505-2E9C-101B-9397-08002B2CF9AE}" pid="22" name="MSIP_Label_defa4170-0d19-0005-0004-bc88714345d2_SiteId">
    <vt:lpwstr>c5ccd573-ff69-4ff8-ada6-359bd6300982</vt:lpwstr>
  </property>
  <property fmtid="{D5CDD505-2E9C-101B-9397-08002B2CF9AE}" pid="23" name="MSIP_Label_defa4170-0d19-0005-0004-bc88714345d2_ActionId">
    <vt:lpwstr>172a2c54-fcbe-4cae-bc55-232f71d5be76</vt:lpwstr>
  </property>
  <property fmtid="{D5CDD505-2E9C-101B-9397-08002B2CF9AE}" pid="24" name="MSIP_Label_defa4170-0d19-0005-0004-bc88714345d2_ContentBits">
    <vt:lpwstr>0</vt:lpwstr>
  </property>
  <property fmtid="{D5CDD505-2E9C-101B-9397-08002B2CF9AE}" pid="25" name="MSIP_Label_defa4170-0d19-0005-0004-bc88714345d2_Tag">
    <vt:lpwstr>10, 3, 0, 1</vt:lpwstr>
  </property>
</Properties>
</file>